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57200" y="274320"/>
            <a:ext cx="11277600" cy="731520"/>
          </a:xfrm>
          <a:prstGeom prst="rect">
            <a:avLst/>
          </a:prstGeom>
        </p:spPr>
        <p:txBody>
          <a:bodyPr vert="horz" lIns="0" tIns="0" rIns="0" bIns="0" anchor="ctr">
            <a:normAutofit/>
          </a:bodyPr>
          <a:lstStyle/>
          <a:p>
            <a:r>
              <a:rPr lang="en-GB" dirty="0"/>
              <a:t>Title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57200" y="274320"/>
            <a:ext cx="11277600" cy="731520"/>
          </a:xfrm>
          <a:prstGeom prst="rect">
            <a:avLst/>
          </a:prstGeom>
        </p:spPr>
        <p:txBody>
          <a:bodyPr vert="horz" lIns="0" tIns="0" rIns="0" bIns="0" anchor="ctr">
            <a:normAutofit/>
          </a:bodyPr>
          <a:lstStyle/>
          <a:p>
            <a:r>
              <a:rPr lang="en-GB" dirty="0"/>
              <a:t>Title</a:t>
            </a:r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</p:bodyStyle>
    <p:otherStyle>
      <a:lvl1pPr marL="0" indent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hyperlink" Target="https://intranet.harbourside.example/policies/onboarding" TargetMode="Externa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5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7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8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9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0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1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2.png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3.png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4.png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5.png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hyperlink" Target="mailto:people@harbourside.exampl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nner" descr="Harbourside Group banne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560" y="274320"/>
            <a:ext cx="9326880" cy="1554480"/>
          </a:xfrm>
          <a:prstGeom prst="rect">
            <a:avLst/>
          </a:prstGeom>
        </p:spPr>
      </p:pic>
      <p:pic>
        <p:nvPicPr>
          <p:cNvPr id="3" name="Logo" descr="Harbourside Grou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514600"/>
            <a:ext cx="2377440" cy="475488"/>
          </a:xfrm>
          <a:prstGeom prst="rect">
            <a:avLst/>
          </a:prstGeom>
        </p:spPr>
      </p:pic>
      <p:sp>
        <p:nvSpPr>
          <p:cNvPr id="4" name="Title"/>
          <p:cNvSpPr>
            <a:spLocks noGrp="1"/>
          </p:cNvSpPr>
          <p:nvPr>
            <p:ph type="title"/>
          </p:nvPr>
        </p:nvSpPr>
        <p:spPr>
          <a:xfrm>
            <a:off x="457200" y="3264408"/>
            <a:ext cx="11277600" cy="680720"/>
          </a:xfrm>
          <a:prstGeom prst="rect">
            <a:avLst/>
          </a:prstGeom>
          <a:noFill/>
        </p:spPr>
        <p:txBody>
          <a:bodyPr wrap="square" lIns="0" tIns="0" rIns="0" bIns="0" anchor="b" rtlCol="0">
            <a:norm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solidFill>
                  <a:srgbClr val="000000"/>
                </a:solidFill>
              </a:rPr>
              <a:t>Add a new starter in Kestrel HR</a:t>
            </a:r>
            <a:endParaRPr lang="en-GB" sz="4000" dirty="0"/>
          </a:p>
        </p:txBody>
      </p:sp>
      <p:sp>
        <p:nvSpPr>
          <p:cNvPr id="5" name="Title rule"/>
          <p:cNvSpPr/>
          <p:nvPr/>
        </p:nvSpPr>
        <p:spPr>
          <a:xfrm>
            <a:off x="457200" y="4054856"/>
            <a:ext cx="11277600" cy="64008"/>
          </a:xfrm>
          <a:prstGeom prst="rect">
            <a:avLst/>
          </a:prstGeom>
          <a:solidFill>
            <a:srgbClr val="0F4C5C"/>
          </a:solidFill>
          <a:ln>
            <a:noFill/>
          </a:ln>
        </p:spPr>
      </p:sp>
      <p:sp>
        <p:nvSpPr>
          <p:cNvPr id="6" name="Subtitle"/>
          <p:cNvSpPr txBox="1"/>
          <p:nvPr/>
        </p:nvSpPr>
        <p:spPr>
          <a:xfrm>
            <a:off x="457200" y="4237736"/>
            <a:ext cx="11277600" cy="411480"/>
          </a:xfrm>
          <a:prstGeom prst="rect">
            <a:avLst/>
          </a:prstGeom>
          <a:noFill/>
        </p:spPr>
        <p:txBody>
          <a:bodyPr wrap="square" lIns="0" tIns="0" rIns="0" bIns="0" anchor="t" rtlCol="0"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rgbClr val="595959"/>
                </a:solidFill>
              </a:rPr>
              <a:t>26 September 2026 · 13 steps</a:t>
            </a:r>
            <a:endParaRPr lang="en-GB" sz="1800" dirty="0"/>
          </a:p>
        </p:txBody>
      </p:sp>
      <p:sp>
        <p:nvSpPr>
          <p:cNvPr id="7" name="Legend"/>
          <p:cNvSpPr/>
          <p:nvPr/>
        </p:nvSpPr>
        <p:spPr>
          <a:xfrm>
            <a:off x="457200" y="4923536"/>
            <a:ext cx="11277600" cy="450596"/>
          </a:xfrm>
          <a:prstGeom prst="rect">
            <a:avLst/>
          </a:prstGeom>
          <a:solidFill>
            <a:srgbClr val="FFF1E0"/>
          </a:solidFill>
          <a:ln>
            <a:noFill/>
          </a:ln>
        </p:spPr>
      </p:sp>
      <p:sp>
        <p:nvSpPr>
          <p:cNvPr id="8" name="Legend bar"/>
          <p:cNvSpPr/>
          <p:nvPr/>
        </p:nvSpPr>
        <p:spPr>
          <a:xfrm>
            <a:off x="457200" y="4923536"/>
            <a:ext cx="54864" cy="450596"/>
          </a:xfrm>
          <a:prstGeom prst="rect">
            <a:avLst/>
          </a:prstGeom>
          <a:solidFill>
            <a:srgbClr val="FB8B24"/>
          </a:solidFill>
          <a:ln>
            <a:noFill/>
          </a:ln>
        </p:spPr>
      </p:sp>
      <p:sp>
        <p:nvSpPr>
          <p:cNvPr id="9" name="Legend text"/>
          <p:cNvSpPr txBox="1"/>
          <p:nvPr/>
        </p:nvSpPr>
        <p:spPr>
          <a:xfrm>
            <a:off x="685800" y="4923536"/>
            <a:ext cx="10957560" cy="450596"/>
          </a:xfrm>
          <a:prstGeom prst="rect">
            <a:avLst/>
          </a:prstGeom>
          <a:noFill/>
        </p:spPr>
        <p:txBody>
          <a:bodyPr wrap="square" lIns="0" tIns="0" rIns="0" bIns="0" anchor="ctr" rtlCol="0"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000000"/>
                </a:solidFill>
              </a:rPr>
              <a:t>Yellow box = click here. The magnified panel shows the same spot up close.</a:t>
            </a:r>
            <a:endParaRPr lang="en-GB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 descr="Harbourside Grou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20" y="292608"/>
            <a:ext cx="1554480" cy="310896"/>
          </a:xfrm>
          <a:prstGeom prst="rect">
            <a:avLst/>
          </a:prstGeom>
        </p:spPr>
      </p:pic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457200" y="274320"/>
            <a:ext cx="9494520" cy="457200"/>
          </a:xfrm>
          <a:prstGeom prst="rect">
            <a:avLst/>
          </a:prstGeom>
          <a:noFill/>
        </p:spPr>
        <p:txBody>
          <a:bodyPr wrap="square" lIns="0" tIns="0" rIns="0" bIns="0" anchor="ctr" rtlCol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dirty="0">
                <a:solidFill>
                  <a:srgbClr val="000000"/>
                </a:solidFill>
              </a:rPr>
              <a:t>✍ NOTE · Step 1</a:t>
            </a:r>
            <a:r>
              <a:rPr lang="en-GB" sz="1400" dirty="0">
                <a:solidFill>
                  <a:srgbClr val="595959"/>
                </a:solidFill>
              </a:rPr>
              <a:t>  Before you start</a:t>
            </a:r>
            <a:endParaRPr lang="en-GB" sz="1400" dirty="0"/>
          </a:p>
        </p:txBody>
      </p:sp>
      <p:sp>
        <p:nvSpPr>
          <p:cNvPr id="4" name="Note"/>
          <p:cNvSpPr/>
          <p:nvPr/>
        </p:nvSpPr>
        <p:spPr>
          <a:xfrm>
            <a:off x="457200" y="868680"/>
            <a:ext cx="11277600" cy="5577840"/>
          </a:xfrm>
          <a:prstGeom prst="rect">
            <a:avLst/>
          </a:prstGeom>
          <a:solidFill>
            <a:srgbClr val="FFF1E0"/>
          </a:solidFill>
          <a:ln w="19050">
            <a:solidFill>
              <a:srgbClr val="CBD5E1"/>
            </a:solidFill>
          </a:ln>
        </p:spPr>
      </p:sp>
      <p:sp>
        <p:nvSpPr>
          <p:cNvPr id="5" name="Note bar"/>
          <p:cNvSpPr/>
          <p:nvPr/>
        </p:nvSpPr>
        <p:spPr>
          <a:xfrm>
            <a:off x="457200" y="868680"/>
            <a:ext cx="82296" cy="5577840"/>
          </a:xfrm>
          <a:prstGeom prst="rect">
            <a:avLst/>
          </a:prstGeom>
          <a:solidFill>
            <a:srgbClr val="FB8B24"/>
          </a:solidFill>
          <a:ln>
            <a:noFill/>
          </a:ln>
        </p:spPr>
      </p:sp>
      <p:sp>
        <p:nvSpPr>
          <p:cNvPr id="6" name="Note text"/>
          <p:cNvSpPr txBox="1"/>
          <p:nvPr/>
        </p:nvSpPr>
        <p:spPr>
          <a:xfrm>
            <a:off x="822960" y="1097280"/>
            <a:ext cx="10637520" cy="5120640"/>
          </a:xfrm>
          <a:prstGeom prst="rect">
            <a:avLst/>
          </a:prstGeom>
          <a:noFill/>
        </p:spPr>
        <p:txBody>
          <a:bodyPr wrap="square" lIns="0" tIns="0" rIns="0" bIns="0" anchor="t" rtlCol="0">
            <a:normAutofit/>
          </a:bodyPr>
          <a:lstStyle/>
          <a:p>
            <a:pPr>
              <a:spcBef>
                <a:spcPts val="0"/>
              </a:spcBef>
              <a:spcAft>
                <a:spcPts val="700"/>
              </a:spcAft>
              <a:buNone/>
            </a:pPr>
            <a:r>
              <a:rPr lang="en-GB" sz="3500" b="1" dirty="0">
                <a:solidFill>
                  <a:srgbClr val="000000"/>
                </a:solidFill>
              </a:rPr>
              <a:t>Before you start</a:t>
            </a:r>
            <a:endParaRPr lang="en-GB" sz="3500" dirty="0"/>
          </a:p>
          <a:p>
            <a:pPr marL="342900" indent="-285750">
              <a:spcBef>
                <a:spcPts val="0"/>
              </a:spcBef>
              <a:spcAft>
                <a:spcPts val="700"/>
              </a:spcAft>
              <a:buFont typeface="Arial"/>
              <a:buChar char="•"/>
            </a:pPr>
            <a:r>
              <a:rPr lang="en-GB" sz="2800" dirty="0">
                <a:solidFill>
                  <a:srgbClr val="000000"/>
                </a:solidFill>
              </a:rPr>
              <a:t>You need the </a:t>
            </a:r>
            <a:r>
              <a:rPr lang="en-GB" sz="2800" b="1" dirty="0">
                <a:solidFill>
                  <a:srgbClr val="000000"/>
                </a:solidFill>
              </a:rPr>
              <a:t>HR Advisor</a:t>
            </a:r>
            <a:r>
              <a:rPr lang="en-GB" sz="2800" dirty="0">
                <a:solidFill>
                  <a:srgbClr val="000000"/>
                </a:solidFill>
              </a:rPr>
              <a:t> role in Kestrel HR.</a:t>
            </a:r>
            <a:endParaRPr lang="en-GB" sz="2800" dirty="0"/>
          </a:p>
          <a:p>
            <a:pPr marL="342900" indent="-285750">
              <a:spcBef>
                <a:spcPts val="0"/>
              </a:spcBef>
              <a:spcAft>
                <a:spcPts val="700"/>
              </a:spcAft>
              <a:buFont typeface="Arial"/>
              <a:buChar char="•"/>
            </a:pPr>
            <a:r>
              <a:rPr lang="en-GB" sz="2800" dirty="0">
                <a:solidFill>
                  <a:srgbClr val="000000"/>
                </a:solidFill>
              </a:rPr>
              <a:t>Have the signed offer letter to hand: the name, department and contract type must match it.</a:t>
            </a:r>
            <a:endParaRPr lang="en-GB" sz="2800" dirty="0"/>
          </a:p>
          <a:p>
            <a:pPr marL="342900" indent="-285750">
              <a:spcBef>
                <a:spcPts val="0"/>
              </a:spcBef>
              <a:spcAft>
                <a:spcPts val="700"/>
              </a:spcAft>
              <a:buFont typeface="Arial"/>
              <a:buChar char="•"/>
            </a:pPr>
            <a:r>
              <a:rPr lang="en-GB" sz="2800" dirty="0">
                <a:solidFill>
                  <a:srgbClr val="000000"/>
                </a:solidFill>
              </a:rPr>
              <a:t>Practise with test data only, never a real person's details.</a:t>
            </a:r>
            <a:endParaRPr lang="en-GB" sz="2800" dirty="0"/>
          </a:p>
          <a:p>
            <a:pPr>
              <a:spcBef>
                <a:spcPts val="140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rgbClr val="000000"/>
                </a:solidFill>
              </a:rPr>
              <a:t>Policy: </a:t>
            </a:r>
            <a:r>
              <a:rPr lang="en-GB" sz="2800" u="sng" dirty="0">
                <a:solidFill>
                  <a:srgbClr val="0F4C5C"/>
                </a:solidFill>
                <a:hlinkClick r:id="rId3"/>
              </a:rPr>
              <a:t>Onboarding and induction procedure, v3.2</a:t>
            </a:r>
            <a:endParaRPr lang="en-GB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 descr="Harbourside Grou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20" y="292608"/>
            <a:ext cx="1554480" cy="310896"/>
          </a:xfrm>
          <a:prstGeom prst="rect">
            <a:avLst/>
          </a:prstGeom>
        </p:spPr>
      </p:pic>
      <p:sp>
        <p:nvSpPr>
          <p:cNvPr id="3" name="Accent bar"/>
          <p:cNvSpPr/>
          <p:nvPr/>
        </p:nvSpPr>
        <p:spPr>
          <a:xfrm>
            <a:off x="274320" y="274320"/>
            <a:ext cx="64008" cy="411480"/>
          </a:xfrm>
          <a:prstGeom prst="rect">
            <a:avLst/>
          </a:prstGeom>
          <a:solidFill>
            <a:srgbClr val="0F4C5C"/>
          </a:solidFill>
          <a:ln>
            <a:noFill/>
          </a:ln>
        </p:spPr>
      </p:sp>
      <p:sp>
        <p:nvSpPr>
          <p:cNvPr id="4" name="Title"/>
          <p:cNvSpPr>
            <a:spLocks noGrp="1"/>
          </p:cNvSpPr>
          <p:nvPr>
            <p:ph type="title"/>
          </p:nvPr>
        </p:nvSpPr>
        <p:spPr>
          <a:xfrm>
            <a:off x="457200" y="274320"/>
            <a:ext cx="9494520" cy="411480"/>
          </a:xfrm>
          <a:prstGeom prst="rect">
            <a:avLst/>
          </a:prstGeom>
          <a:noFill/>
        </p:spPr>
        <p:txBody>
          <a:bodyPr wrap="square" lIns="0" tIns="0" rIns="0" bIns="0" anchor="ctr" rtlCol="0">
            <a:norm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000000"/>
                </a:solidFill>
              </a:rPr>
              <a:t>Step 2 — </a:t>
            </a:r>
            <a:r>
              <a:rPr lang="en-GB" sz="2400" dirty="0">
                <a:solidFill>
                  <a:srgbClr val="000000"/>
                </a:solidFill>
              </a:rPr>
              <a:t>Complete the following steps</a:t>
            </a:r>
            <a:endParaRPr lang="en-GB" sz="2400" dirty="0"/>
          </a:p>
        </p:txBody>
      </p:sp>
      <p:sp>
        <p:nvSpPr>
          <p:cNvPr id="5" name="Divider"/>
          <p:cNvSpPr/>
          <p:nvPr/>
        </p:nvSpPr>
        <p:spPr>
          <a:xfrm>
            <a:off x="457200" y="749808"/>
            <a:ext cx="11277600" cy="12700"/>
          </a:xfrm>
          <a:prstGeom prst="rect">
            <a:avLst/>
          </a:prstGeom>
          <a:solidFill>
            <a:srgbClr val="CBD5E1"/>
          </a:solidFill>
          <a:ln>
            <a:noFill/>
          </a:ln>
        </p:spPr>
      </p:sp>
      <p:pic>
        <p:nvPicPr>
          <p:cNvPr id="6" name="Step 2" descr="Screenshot of Sign in · Kestrel HR. Enter sam.taylor@harbourside.example in Work email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27201"/>
            <a:ext cx="7528560" cy="4705350"/>
          </a:xfrm>
          <a:prstGeom prst="rect">
            <a:avLst/>
          </a:prstGeom>
          <a:ln w="9525">
            <a:solidFill>
              <a:srgbClr val="CBD5E1"/>
            </a:solidFill>
          </a:ln>
        </p:spPr>
      </p:pic>
      <p:sp>
        <p:nvSpPr>
          <p:cNvPr id="7" name="Steps"/>
          <p:cNvSpPr txBox="1"/>
          <p:nvPr/>
        </p:nvSpPr>
        <p:spPr>
          <a:xfrm>
            <a:off x="8305800" y="868680"/>
            <a:ext cx="3429000" cy="5422392"/>
          </a:xfrm>
          <a:prstGeom prst="rect">
            <a:avLst/>
          </a:prstGeom>
          <a:noFill/>
        </p:spPr>
        <p:txBody>
          <a:bodyPr wrap="square" lIns="0" tIns="0" rIns="0" bIns="0" anchor="t" rtlCol="0">
            <a:normAutofit/>
          </a:bodyPr>
          <a:lstStyle/>
          <a:p>
            <a:pPr marL="34290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1600" dirty="0">
                <a:solidFill>
                  <a:srgbClr val="000000"/>
                </a:solidFill>
              </a:rPr>
              <a:t>Enter </a:t>
            </a:r>
            <a:r>
              <a:rPr lang="en-GB" sz="1600" b="1" dirty="0">
                <a:solidFill>
                  <a:srgbClr val="000000"/>
                </a:solidFill>
              </a:rPr>
              <a:t>sam.taylor@harbourside.example</a:t>
            </a:r>
            <a:r>
              <a:rPr lang="en-GB" sz="1600" dirty="0">
                <a:solidFill>
                  <a:srgbClr val="000000"/>
                </a:solidFill>
              </a:rPr>
              <a:t> in </a:t>
            </a:r>
            <a:r>
              <a:rPr lang="en-GB" sz="1600" b="1" dirty="0">
                <a:solidFill>
                  <a:srgbClr val="000000"/>
                </a:solidFill>
              </a:rPr>
              <a:t>Work email</a:t>
            </a:r>
            <a:endParaRPr lang="en-GB" sz="1600" dirty="0"/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1600" dirty="0">
                <a:solidFill>
                  <a:srgbClr val="000000"/>
                </a:solidFill>
              </a:rPr>
              <a:t>Enter your </a:t>
            </a:r>
            <a:r>
              <a:rPr lang="en-GB" sz="1600" b="1" dirty="0">
                <a:solidFill>
                  <a:srgbClr val="000000"/>
                </a:solidFill>
              </a:rPr>
              <a:t>Password</a:t>
            </a:r>
            <a:endParaRPr lang="en-GB" sz="1600" dirty="0"/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1600" dirty="0">
                <a:solidFill>
                  <a:srgbClr val="000000"/>
                </a:solidFill>
              </a:rPr>
              <a:t>Click the </a:t>
            </a:r>
            <a:r>
              <a:rPr lang="en-GB" sz="1600" b="1" dirty="0">
                <a:solidFill>
                  <a:srgbClr val="000000"/>
                </a:solidFill>
              </a:rPr>
              <a:t>Sign in</a:t>
            </a:r>
            <a:r>
              <a:rPr lang="en-GB" sz="1600" dirty="0">
                <a:solidFill>
                  <a:srgbClr val="000000"/>
                </a:solidFill>
              </a:rPr>
              <a:t> button</a:t>
            </a:r>
            <a:endParaRPr lang="en-GB" sz="1600" dirty="0"/>
          </a:p>
        </p:txBody>
      </p:sp>
      <p:sp>
        <p:nvSpPr>
          <p:cNvPr id="8" name="Metadata"/>
          <p:cNvSpPr txBox="1"/>
          <p:nvPr/>
        </p:nvSpPr>
        <p:spPr>
          <a:xfrm>
            <a:off x="457200" y="6382512"/>
            <a:ext cx="11277600" cy="27432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Sign in · Kestrel HR · http://hr.harbourside.example:8800/ · textbox · 26 Sept 2026, 10:49</a:t>
            </a:r>
            <a:endParaRPr lang="en-GB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 descr="Harbourside Grou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20" y="292608"/>
            <a:ext cx="1554480" cy="310896"/>
          </a:xfrm>
          <a:prstGeom prst="rect">
            <a:avLst/>
          </a:prstGeom>
        </p:spPr>
      </p:pic>
      <p:sp>
        <p:nvSpPr>
          <p:cNvPr id="3" name="Accent bar"/>
          <p:cNvSpPr/>
          <p:nvPr/>
        </p:nvSpPr>
        <p:spPr>
          <a:xfrm>
            <a:off x="274320" y="274320"/>
            <a:ext cx="64008" cy="411480"/>
          </a:xfrm>
          <a:prstGeom prst="rect">
            <a:avLst/>
          </a:prstGeom>
          <a:solidFill>
            <a:srgbClr val="0F4C5C"/>
          </a:solidFill>
          <a:ln>
            <a:noFill/>
          </a:ln>
        </p:spPr>
      </p:sp>
      <p:sp>
        <p:nvSpPr>
          <p:cNvPr id="4" name="Title"/>
          <p:cNvSpPr>
            <a:spLocks noGrp="1"/>
          </p:cNvSpPr>
          <p:nvPr>
            <p:ph type="title"/>
          </p:nvPr>
        </p:nvSpPr>
        <p:spPr>
          <a:xfrm>
            <a:off x="457200" y="274320"/>
            <a:ext cx="9494520" cy="411480"/>
          </a:xfrm>
          <a:prstGeom prst="rect">
            <a:avLst/>
          </a:prstGeom>
          <a:noFill/>
        </p:spPr>
        <p:txBody>
          <a:bodyPr wrap="square" lIns="0" tIns="0" rIns="0" bIns="0" anchor="ctr" rtlCol="0">
            <a:norm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000000"/>
                </a:solidFill>
              </a:rPr>
              <a:t>Step 3 — </a:t>
            </a:r>
            <a:r>
              <a:rPr lang="en-GB" sz="2400" dirty="0">
                <a:solidFill>
                  <a:srgbClr val="000000"/>
                </a:solidFill>
              </a:rPr>
              <a:t>In the menu, click </a:t>
            </a:r>
            <a:r>
              <a:rPr lang="en-GB" sz="2400" b="1" dirty="0">
                <a:solidFill>
                  <a:srgbClr val="000000"/>
                </a:solidFill>
              </a:rPr>
              <a:t>Onboarding</a:t>
            </a:r>
            <a:endParaRPr lang="en-GB" sz="2400" dirty="0"/>
          </a:p>
        </p:txBody>
      </p:sp>
      <p:sp>
        <p:nvSpPr>
          <p:cNvPr id="5" name="Divider"/>
          <p:cNvSpPr/>
          <p:nvPr/>
        </p:nvSpPr>
        <p:spPr>
          <a:xfrm>
            <a:off x="457200" y="749808"/>
            <a:ext cx="11277600" cy="12700"/>
          </a:xfrm>
          <a:prstGeom prst="rect">
            <a:avLst/>
          </a:prstGeom>
          <a:solidFill>
            <a:srgbClr val="CBD5E1"/>
          </a:solidFill>
          <a:ln>
            <a:noFill/>
          </a:ln>
        </p:spPr>
      </p:sp>
      <p:pic>
        <p:nvPicPr>
          <p:cNvPr id="6" name="Step 3" descr="Screenshot of Home · Kestrel HR. In the menu, click Onboarding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087" y="868680"/>
            <a:ext cx="8675827" cy="5422392"/>
          </a:xfrm>
          <a:prstGeom prst="rect">
            <a:avLst/>
          </a:prstGeom>
          <a:ln w="9525">
            <a:solidFill>
              <a:srgbClr val="CBD5E1"/>
            </a:solidFill>
          </a:ln>
        </p:spPr>
      </p:pic>
      <p:sp>
        <p:nvSpPr>
          <p:cNvPr id="7" name="Metadata"/>
          <p:cNvSpPr txBox="1"/>
          <p:nvPr/>
        </p:nvSpPr>
        <p:spPr>
          <a:xfrm>
            <a:off x="457200" y="6382512"/>
            <a:ext cx="11277600" cy="27432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Home · Kestrel HR · http://hr.harbourside.example:8800/#home · link · 26 Sept 2026, 10:49</a:t>
            </a:r>
            <a:endParaRPr lang="en-GB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 descr="Harbourside Grou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20" y="292608"/>
            <a:ext cx="1554480" cy="310896"/>
          </a:xfrm>
          <a:prstGeom prst="rect">
            <a:avLst/>
          </a:prstGeom>
        </p:spPr>
      </p:pic>
      <p:sp>
        <p:nvSpPr>
          <p:cNvPr id="3" name="Accent bar"/>
          <p:cNvSpPr/>
          <p:nvPr/>
        </p:nvSpPr>
        <p:spPr>
          <a:xfrm>
            <a:off x="274320" y="274320"/>
            <a:ext cx="64008" cy="411480"/>
          </a:xfrm>
          <a:prstGeom prst="rect">
            <a:avLst/>
          </a:prstGeom>
          <a:solidFill>
            <a:srgbClr val="E36414"/>
          </a:solidFill>
          <a:ln>
            <a:noFill/>
          </a:ln>
        </p:spPr>
      </p:sp>
      <p:sp>
        <p:nvSpPr>
          <p:cNvPr id="4" name="Title"/>
          <p:cNvSpPr>
            <a:spLocks noGrp="1"/>
          </p:cNvSpPr>
          <p:nvPr>
            <p:ph type="title"/>
          </p:nvPr>
        </p:nvSpPr>
        <p:spPr>
          <a:xfrm>
            <a:off x="457200" y="274320"/>
            <a:ext cx="9494520" cy="411480"/>
          </a:xfrm>
          <a:prstGeom prst="rect">
            <a:avLst/>
          </a:prstGeom>
          <a:noFill/>
        </p:spPr>
        <p:txBody>
          <a:bodyPr wrap="square" lIns="0" tIns="0" rIns="0" bIns="0" anchor="ctr" rtlCol="0">
            <a:norm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000000"/>
                </a:solidFill>
              </a:rPr>
              <a:t>Step 3 · Result — </a:t>
            </a:r>
            <a:r>
              <a:rPr lang="en-GB" sz="2400" dirty="0">
                <a:solidFill>
                  <a:srgbClr val="000000"/>
                </a:solidFill>
              </a:rPr>
              <a:t>In the menu, click </a:t>
            </a:r>
            <a:r>
              <a:rPr lang="en-GB" sz="2400" b="1" dirty="0">
                <a:solidFill>
                  <a:srgbClr val="000000"/>
                </a:solidFill>
              </a:rPr>
              <a:t>Onboarding</a:t>
            </a:r>
            <a:endParaRPr lang="en-GB" sz="2400" dirty="0"/>
          </a:p>
        </p:txBody>
      </p:sp>
      <p:sp>
        <p:nvSpPr>
          <p:cNvPr id="5" name="Divider"/>
          <p:cNvSpPr/>
          <p:nvPr/>
        </p:nvSpPr>
        <p:spPr>
          <a:xfrm>
            <a:off x="457200" y="749808"/>
            <a:ext cx="11277600" cy="12700"/>
          </a:xfrm>
          <a:prstGeom prst="rect">
            <a:avLst/>
          </a:prstGeom>
          <a:solidFill>
            <a:srgbClr val="CBD5E1"/>
          </a:solidFill>
          <a:ln>
            <a:noFill/>
          </a:ln>
        </p:spPr>
      </p:sp>
      <p:pic>
        <p:nvPicPr>
          <p:cNvPr id="6" name="Step 3 picture 2" descr="Result after step 3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0576" y="868680"/>
            <a:ext cx="9070848" cy="5669280"/>
          </a:xfrm>
          <a:prstGeom prst="rect">
            <a:avLst/>
          </a:prstGeom>
          <a:ln w="9525">
            <a:solidFill>
              <a:srgbClr val="CBD5E1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 descr="Harbourside Grou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20" y="292608"/>
            <a:ext cx="1554480" cy="310896"/>
          </a:xfrm>
          <a:prstGeom prst="rect">
            <a:avLst/>
          </a:prstGeom>
        </p:spPr>
      </p:pic>
      <p:sp>
        <p:nvSpPr>
          <p:cNvPr id="3" name="Accent bar"/>
          <p:cNvSpPr/>
          <p:nvPr/>
        </p:nvSpPr>
        <p:spPr>
          <a:xfrm>
            <a:off x="274320" y="274320"/>
            <a:ext cx="64008" cy="411480"/>
          </a:xfrm>
          <a:prstGeom prst="rect">
            <a:avLst/>
          </a:prstGeom>
          <a:solidFill>
            <a:srgbClr val="0F4C5C"/>
          </a:solidFill>
          <a:ln>
            <a:noFill/>
          </a:ln>
        </p:spPr>
      </p:sp>
      <p:sp>
        <p:nvSpPr>
          <p:cNvPr id="4" name="Title"/>
          <p:cNvSpPr>
            <a:spLocks noGrp="1"/>
          </p:cNvSpPr>
          <p:nvPr>
            <p:ph type="title"/>
          </p:nvPr>
        </p:nvSpPr>
        <p:spPr>
          <a:xfrm>
            <a:off x="457200" y="274320"/>
            <a:ext cx="9494520" cy="411480"/>
          </a:xfrm>
          <a:prstGeom prst="rect">
            <a:avLst/>
          </a:prstGeom>
          <a:noFill/>
        </p:spPr>
        <p:txBody>
          <a:bodyPr wrap="square" lIns="0" tIns="0" rIns="0" bIns="0" anchor="ctr" rtlCol="0">
            <a:norm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000000"/>
                </a:solidFill>
              </a:rPr>
              <a:t>Step 4 — </a:t>
            </a:r>
            <a:r>
              <a:rPr lang="en-GB" sz="2400" dirty="0">
                <a:solidFill>
                  <a:srgbClr val="000000"/>
                </a:solidFill>
              </a:rPr>
              <a:t>Click the </a:t>
            </a:r>
            <a:r>
              <a:rPr lang="en-GB" sz="2400" b="1" dirty="0">
                <a:solidFill>
                  <a:srgbClr val="000000"/>
                </a:solidFill>
              </a:rPr>
              <a:t>Add new starter</a:t>
            </a:r>
            <a:r>
              <a:rPr lang="en-GB" sz="2400" dirty="0">
                <a:solidFill>
                  <a:srgbClr val="000000"/>
                </a:solidFill>
              </a:rPr>
              <a:t> button</a:t>
            </a:r>
            <a:endParaRPr lang="en-GB" sz="2400" dirty="0"/>
          </a:p>
        </p:txBody>
      </p:sp>
      <p:sp>
        <p:nvSpPr>
          <p:cNvPr id="5" name="Divider"/>
          <p:cNvSpPr/>
          <p:nvPr/>
        </p:nvSpPr>
        <p:spPr>
          <a:xfrm>
            <a:off x="457200" y="749808"/>
            <a:ext cx="11277600" cy="12700"/>
          </a:xfrm>
          <a:prstGeom prst="rect">
            <a:avLst/>
          </a:prstGeom>
          <a:solidFill>
            <a:srgbClr val="CBD5E1"/>
          </a:solidFill>
          <a:ln>
            <a:noFill/>
          </a:ln>
        </p:spPr>
      </p:sp>
      <p:pic>
        <p:nvPicPr>
          <p:cNvPr id="6" name="Step 4" descr="Screenshot of Onboarding · Kestrel HR. Click the Add new starter button. Magnified detail shown inset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087" y="868680"/>
            <a:ext cx="8675827" cy="5422392"/>
          </a:xfrm>
          <a:prstGeom prst="rect">
            <a:avLst/>
          </a:prstGeom>
          <a:ln w="9525">
            <a:solidFill>
              <a:srgbClr val="CBD5E1"/>
            </a:solidFill>
          </a:ln>
        </p:spPr>
      </p:pic>
      <p:sp>
        <p:nvSpPr>
          <p:cNvPr id="7" name="Metadata"/>
          <p:cNvSpPr txBox="1"/>
          <p:nvPr/>
        </p:nvSpPr>
        <p:spPr>
          <a:xfrm>
            <a:off x="457200" y="6382512"/>
            <a:ext cx="11277600" cy="27432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Onboarding · Kestrel HR · http://hr.harbourside.example:8800/#onboarding · button · 26 Sept 2026, 10:49</a:t>
            </a:r>
            <a:endParaRPr lang="en-GB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 descr="Harbourside Grou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20" y="292608"/>
            <a:ext cx="1554480" cy="310896"/>
          </a:xfrm>
          <a:prstGeom prst="rect">
            <a:avLst/>
          </a:prstGeom>
        </p:spPr>
      </p:pic>
      <p:sp>
        <p:nvSpPr>
          <p:cNvPr id="3" name="Accent bar"/>
          <p:cNvSpPr/>
          <p:nvPr/>
        </p:nvSpPr>
        <p:spPr>
          <a:xfrm>
            <a:off x="274320" y="274320"/>
            <a:ext cx="64008" cy="411480"/>
          </a:xfrm>
          <a:prstGeom prst="rect">
            <a:avLst/>
          </a:prstGeom>
          <a:solidFill>
            <a:srgbClr val="0F4C5C"/>
          </a:solidFill>
          <a:ln>
            <a:noFill/>
          </a:ln>
        </p:spPr>
      </p:sp>
      <p:sp>
        <p:nvSpPr>
          <p:cNvPr id="4" name="Title"/>
          <p:cNvSpPr>
            <a:spLocks noGrp="1"/>
          </p:cNvSpPr>
          <p:nvPr>
            <p:ph type="title"/>
          </p:nvPr>
        </p:nvSpPr>
        <p:spPr>
          <a:xfrm>
            <a:off x="457200" y="274320"/>
            <a:ext cx="9494520" cy="411480"/>
          </a:xfrm>
          <a:prstGeom prst="rect">
            <a:avLst/>
          </a:prstGeom>
          <a:noFill/>
        </p:spPr>
        <p:txBody>
          <a:bodyPr wrap="square" lIns="0" tIns="0" rIns="0" bIns="0" anchor="ctr" rtlCol="0">
            <a:norm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000000"/>
                </a:solidFill>
              </a:rPr>
              <a:t>Step 5 — </a:t>
            </a:r>
            <a:r>
              <a:rPr lang="en-GB" sz="2400" dirty="0">
                <a:solidFill>
                  <a:srgbClr val="000000"/>
                </a:solidFill>
              </a:rPr>
              <a:t>Complete the following steps</a:t>
            </a:r>
            <a:endParaRPr lang="en-GB" sz="2400" dirty="0"/>
          </a:p>
        </p:txBody>
      </p:sp>
      <p:sp>
        <p:nvSpPr>
          <p:cNvPr id="5" name="Divider"/>
          <p:cNvSpPr/>
          <p:nvPr/>
        </p:nvSpPr>
        <p:spPr>
          <a:xfrm>
            <a:off x="457200" y="749808"/>
            <a:ext cx="11277600" cy="12700"/>
          </a:xfrm>
          <a:prstGeom prst="rect">
            <a:avLst/>
          </a:prstGeom>
          <a:solidFill>
            <a:srgbClr val="CBD5E1"/>
          </a:solidFill>
          <a:ln>
            <a:noFill/>
          </a:ln>
        </p:spPr>
      </p:sp>
      <p:pic>
        <p:nvPicPr>
          <p:cNvPr id="6" name="Step 5" descr="Screenshot of Add new starter · Kestrel HR. Enter Alex in First name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27201"/>
            <a:ext cx="7528560" cy="4705350"/>
          </a:xfrm>
          <a:prstGeom prst="rect">
            <a:avLst/>
          </a:prstGeom>
          <a:ln w="9525">
            <a:solidFill>
              <a:srgbClr val="CBD5E1"/>
            </a:solidFill>
          </a:ln>
        </p:spPr>
      </p:pic>
      <p:sp>
        <p:nvSpPr>
          <p:cNvPr id="7" name="Steps"/>
          <p:cNvSpPr txBox="1"/>
          <p:nvPr/>
        </p:nvSpPr>
        <p:spPr>
          <a:xfrm>
            <a:off x="8305800" y="868680"/>
            <a:ext cx="3429000" cy="5422392"/>
          </a:xfrm>
          <a:prstGeom prst="rect">
            <a:avLst/>
          </a:prstGeom>
          <a:noFill/>
        </p:spPr>
        <p:txBody>
          <a:bodyPr wrap="square" lIns="0" tIns="0" rIns="0" bIns="0" anchor="t" rtlCol="0">
            <a:normAutofit/>
          </a:bodyPr>
          <a:lstStyle/>
          <a:p>
            <a:pPr marL="34290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1600" dirty="0">
                <a:solidFill>
                  <a:srgbClr val="000000"/>
                </a:solidFill>
              </a:rPr>
              <a:t>Enter </a:t>
            </a:r>
            <a:r>
              <a:rPr lang="en-GB" sz="1600" b="1" dirty="0">
                <a:solidFill>
                  <a:srgbClr val="000000"/>
                </a:solidFill>
              </a:rPr>
              <a:t>Alex</a:t>
            </a:r>
            <a:r>
              <a:rPr lang="en-GB" sz="1600" dirty="0">
                <a:solidFill>
                  <a:srgbClr val="000000"/>
                </a:solidFill>
              </a:rPr>
              <a:t> in </a:t>
            </a:r>
            <a:r>
              <a:rPr lang="en-GB" sz="1600" b="1" dirty="0">
                <a:solidFill>
                  <a:srgbClr val="000000"/>
                </a:solidFill>
              </a:rPr>
              <a:t>First name</a:t>
            </a:r>
            <a:endParaRPr lang="en-GB" sz="1600" dirty="0"/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1600" dirty="0">
                <a:solidFill>
                  <a:srgbClr val="000000"/>
                </a:solidFill>
              </a:rPr>
              <a:t>Enter </a:t>
            </a:r>
            <a:r>
              <a:rPr lang="en-GB" sz="1600" b="1" dirty="0">
                <a:solidFill>
                  <a:srgbClr val="000000"/>
                </a:solidFill>
              </a:rPr>
              <a:t>Morgan</a:t>
            </a:r>
            <a:r>
              <a:rPr lang="en-GB" sz="1600" dirty="0">
                <a:solidFill>
                  <a:srgbClr val="000000"/>
                </a:solidFill>
              </a:rPr>
              <a:t> in </a:t>
            </a:r>
            <a:r>
              <a:rPr lang="en-GB" sz="1600" b="1" dirty="0">
                <a:solidFill>
                  <a:srgbClr val="000000"/>
                </a:solidFill>
              </a:rPr>
              <a:t>Last name</a:t>
            </a:r>
            <a:endParaRPr lang="en-GB" sz="1600" dirty="0"/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1600" dirty="0">
                <a:solidFill>
                  <a:srgbClr val="000000"/>
                </a:solidFill>
              </a:rPr>
              <a:t>Enter </a:t>
            </a:r>
            <a:r>
              <a:rPr lang="en-GB" sz="1600" b="1" dirty="0">
                <a:solidFill>
                  <a:srgbClr val="000000"/>
                </a:solidFill>
              </a:rPr>
              <a:t>alex.morgan@harbourside.example</a:t>
            </a:r>
            <a:r>
              <a:rPr lang="en-GB" sz="1600" dirty="0">
                <a:solidFill>
                  <a:srgbClr val="000000"/>
                </a:solidFill>
              </a:rPr>
              <a:t> in </a:t>
            </a:r>
            <a:r>
              <a:rPr lang="en-GB" sz="1600" b="1" dirty="0">
                <a:solidFill>
                  <a:srgbClr val="000000"/>
                </a:solidFill>
              </a:rPr>
              <a:t>Work email</a:t>
            </a:r>
            <a:endParaRPr lang="en-GB" sz="1600" dirty="0"/>
          </a:p>
        </p:txBody>
      </p:sp>
      <p:sp>
        <p:nvSpPr>
          <p:cNvPr id="8" name="Metadata"/>
          <p:cNvSpPr txBox="1"/>
          <p:nvPr/>
        </p:nvSpPr>
        <p:spPr>
          <a:xfrm>
            <a:off x="457200" y="6382512"/>
            <a:ext cx="11277600" cy="27432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Add new starter · Kestrel HR · http://hr.harbourside.example:8800/#onboarding/new · textbox · 26 Sept 2026, 10:49</a:t>
            </a:r>
            <a:endParaRPr lang="en-GB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 descr="Harbourside Grou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20" y="292608"/>
            <a:ext cx="1554480" cy="310896"/>
          </a:xfrm>
          <a:prstGeom prst="rect">
            <a:avLst/>
          </a:prstGeom>
        </p:spPr>
      </p:pic>
      <p:sp>
        <p:nvSpPr>
          <p:cNvPr id="3" name="Accent bar"/>
          <p:cNvSpPr/>
          <p:nvPr/>
        </p:nvSpPr>
        <p:spPr>
          <a:xfrm>
            <a:off x="274320" y="274320"/>
            <a:ext cx="64008" cy="411480"/>
          </a:xfrm>
          <a:prstGeom prst="rect">
            <a:avLst/>
          </a:prstGeom>
          <a:solidFill>
            <a:srgbClr val="0F4C5C"/>
          </a:solidFill>
          <a:ln>
            <a:noFill/>
          </a:ln>
        </p:spPr>
      </p:sp>
      <p:sp>
        <p:nvSpPr>
          <p:cNvPr id="4" name="Title"/>
          <p:cNvSpPr>
            <a:spLocks noGrp="1"/>
          </p:cNvSpPr>
          <p:nvPr>
            <p:ph type="title"/>
          </p:nvPr>
        </p:nvSpPr>
        <p:spPr>
          <a:xfrm>
            <a:off x="457200" y="274320"/>
            <a:ext cx="9494520" cy="411480"/>
          </a:xfrm>
          <a:prstGeom prst="rect">
            <a:avLst/>
          </a:prstGeom>
          <a:noFill/>
        </p:spPr>
        <p:txBody>
          <a:bodyPr wrap="square" lIns="0" tIns="0" rIns="0" bIns="0" anchor="ctr" rtlCol="0">
            <a:norm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000000"/>
                </a:solidFill>
              </a:rPr>
              <a:t>Step 6 — </a:t>
            </a:r>
            <a:r>
              <a:rPr lang="en-GB" sz="2400" dirty="0">
                <a:solidFill>
                  <a:srgbClr val="000000"/>
                </a:solidFill>
              </a:rPr>
              <a:t>Choose </a:t>
            </a:r>
            <a:r>
              <a:rPr lang="en-GB" sz="2400" b="1" dirty="0">
                <a:solidFill>
                  <a:srgbClr val="000000"/>
                </a:solidFill>
              </a:rPr>
              <a:t>Finance</a:t>
            </a:r>
            <a:r>
              <a:rPr lang="en-GB" sz="2400" dirty="0">
                <a:solidFill>
                  <a:srgbClr val="000000"/>
                </a:solidFill>
              </a:rPr>
              <a:t> from </a:t>
            </a:r>
            <a:r>
              <a:rPr lang="en-GB" sz="2400" b="1" dirty="0">
                <a:solidFill>
                  <a:srgbClr val="000000"/>
                </a:solidFill>
              </a:rPr>
              <a:t>Department</a:t>
            </a:r>
            <a:endParaRPr lang="en-GB" sz="2400" dirty="0"/>
          </a:p>
        </p:txBody>
      </p:sp>
      <p:sp>
        <p:nvSpPr>
          <p:cNvPr id="5" name="Divider"/>
          <p:cNvSpPr/>
          <p:nvPr/>
        </p:nvSpPr>
        <p:spPr>
          <a:xfrm>
            <a:off x="457200" y="749808"/>
            <a:ext cx="11277600" cy="12700"/>
          </a:xfrm>
          <a:prstGeom prst="rect">
            <a:avLst/>
          </a:prstGeom>
          <a:solidFill>
            <a:srgbClr val="CBD5E1"/>
          </a:solidFill>
          <a:ln>
            <a:noFill/>
          </a:ln>
        </p:spPr>
      </p:sp>
      <p:pic>
        <p:nvPicPr>
          <p:cNvPr id="6" name="Step 6" descr="Screenshot of Add new starter · Kestrel HR. Choose Finance from Department. The dropdown list is a rendered representation, not a screenshot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087" y="868680"/>
            <a:ext cx="8675827" cy="5422392"/>
          </a:xfrm>
          <a:prstGeom prst="rect">
            <a:avLst/>
          </a:prstGeom>
          <a:ln w="9525">
            <a:solidFill>
              <a:srgbClr val="CBD5E1"/>
            </a:solidFill>
          </a:ln>
        </p:spPr>
      </p:pic>
      <p:sp>
        <p:nvSpPr>
          <p:cNvPr id="7" name="Metadata"/>
          <p:cNvSpPr txBox="1"/>
          <p:nvPr/>
        </p:nvSpPr>
        <p:spPr>
          <a:xfrm>
            <a:off x="457200" y="6382512"/>
            <a:ext cx="11277600" cy="27432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Add new starter · Kestrel HR · http://hr.harbourside.example:8800/#onboarding/new · combobox · 26 Sept 2026, 10:49</a:t>
            </a:r>
            <a:endParaRPr lang="en-GB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 descr="Harbourside Grou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20" y="292608"/>
            <a:ext cx="1554480" cy="310896"/>
          </a:xfrm>
          <a:prstGeom prst="rect">
            <a:avLst/>
          </a:prstGeom>
        </p:spPr>
      </p:pic>
      <p:sp>
        <p:nvSpPr>
          <p:cNvPr id="3" name="Accent bar"/>
          <p:cNvSpPr/>
          <p:nvPr/>
        </p:nvSpPr>
        <p:spPr>
          <a:xfrm>
            <a:off x="274320" y="274320"/>
            <a:ext cx="64008" cy="411480"/>
          </a:xfrm>
          <a:prstGeom prst="rect">
            <a:avLst/>
          </a:prstGeom>
          <a:solidFill>
            <a:srgbClr val="E36414"/>
          </a:solidFill>
          <a:ln>
            <a:noFill/>
          </a:ln>
        </p:spPr>
      </p:sp>
      <p:sp>
        <p:nvSpPr>
          <p:cNvPr id="4" name="Title"/>
          <p:cNvSpPr>
            <a:spLocks noGrp="1"/>
          </p:cNvSpPr>
          <p:nvPr>
            <p:ph type="title"/>
          </p:nvPr>
        </p:nvSpPr>
        <p:spPr>
          <a:xfrm>
            <a:off x="457200" y="274320"/>
            <a:ext cx="9494520" cy="411480"/>
          </a:xfrm>
          <a:prstGeom prst="rect">
            <a:avLst/>
          </a:prstGeom>
          <a:noFill/>
        </p:spPr>
        <p:txBody>
          <a:bodyPr wrap="square" lIns="0" tIns="0" rIns="0" bIns="0" anchor="ctr" rtlCol="0">
            <a:norm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000000"/>
                </a:solidFill>
              </a:rPr>
              <a:t>Step 6 · Result — </a:t>
            </a:r>
            <a:r>
              <a:rPr lang="en-GB" sz="2400" dirty="0">
                <a:solidFill>
                  <a:srgbClr val="000000"/>
                </a:solidFill>
              </a:rPr>
              <a:t>Choose </a:t>
            </a:r>
            <a:r>
              <a:rPr lang="en-GB" sz="2400" b="1" dirty="0">
                <a:solidFill>
                  <a:srgbClr val="000000"/>
                </a:solidFill>
              </a:rPr>
              <a:t>Finance</a:t>
            </a:r>
            <a:r>
              <a:rPr lang="en-GB" sz="2400" dirty="0">
                <a:solidFill>
                  <a:srgbClr val="000000"/>
                </a:solidFill>
              </a:rPr>
              <a:t> from </a:t>
            </a:r>
            <a:r>
              <a:rPr lang="en-GB" sz="2400" b="1" dirty="0">
                <a:solidFill>
                  <a:srgbClr val="000000"/>
                </a:solidFill>
              </a:rPr>
              <a:t>Department</a:t>
            </a:r>
            <a:endParaRPr lang="en-GB" sz="2400" dirty="0"/>
          </a:p>
        </p:txBody>
      </p:sp>
      <p:sp>
        <p:nvSpPr>
          <p:cNvPr id="5" name="Divider"/>
          <p:cNvSpPr/>
          <p:nvPr/>
        </p:nvSpPr>
        <p:spPr>
          <a:xfrm>
            <a:off x="457200" y="749808"/>
            <a:ext cx="11277600" cy="12700"/>
          </a:xfrm>
          <a:prstGeom prst="rect">
            <a:avLst/>
          </a:prstGeom>
          <a:solidFill>
            <a:srgbClr val="CBD5E1"/>
          </a:solidFill>
          <a:ln>
            <a:noFill/>
          </a:ln>
        </p:spPr>
      </p:sp>
      <p:pic>
        <p:nvPicPr>
          <p:cNvPr id="6" name="Step 6 picture 2" descr="Result after step 6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0576" y="868680"/>
            <a:ext cx="9070848" cy="5669280"/>
          </a:xfrm>
          <a:prstGeom prst="rect">
            <a:avLst/>
          </a:prstGeom>
          <a:ln w="9525">
            <a:solidFill>
              <a:srgbClr val="CBD5E1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 descr="Harbourside Grou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20" y="292608"/>
            <a:ext cx="1554480" cy="310896"/>
          </a:xfrm>
          <a:prstGeom prst="rect">
            <a:avLst/>
          </a:prstGeom>
        </p:spPr>
      </p:pic>
      <p:sp>
        <p:nvSpPr>
          <p:cNvPr id="3" name="Accent bar"/>
          <p:cNvSpPr/>
          <p:nvPr/>
        </p:nvSpPr>
        <p:spPr>
          <a:xfrm>
            <a:off x="274320" y="274320"/>
            <a:ext cx="64008" cy="411480"/>
          </a:xfrm>
          <a:prstGeom prst="rect">
            <a:avLst/>
          </a:prstGeom>
          <a:solidFill>
            <a:srgbClr val="0F4C5C"/>
          </a:solidFill>
          <a:ln>
            <a:noFill/>
          </a:ln>
        </p:spPr>
      </p:sp>
      <p:sp>
        <p:nvSpPr>
          <p:cNvPr id="4" name="Title"/>
          <p:cNvSpPr>
            <a:spLocks noGrp="1"/>
          </p:cNvSpPr>
          <p:nvPr>
            <p:ph type="title"/>
          </p:nvPr>
        </p:nvSpPr>
        <p:spPr>
          <a:xfrm>
            <a:off x="457200" y="274320"/>
            <a:ext cx="9494520" cy="411480"/>
          </a:xfrm>
          <a:prstGeom prst="rect">
            <a:avLst/>
          </a:prstGeom>
          <a:noFill/>
        </p:spPr>
        <p:txBody>
          <a:bodyPr wrap="square" lIns="0" tIns="0" rIns="0" bIns="0" anchor="ctr" rtlCol="0">
            <a:norm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000000"/>
                </a:solidFill>
              </a:rPr>
              <a:t>Step 7 — </a:t>
            </a:r>
            <a:r>
              <a:rPr lang="en-GB" sz="2400" dirty="0">
                <a:solidFill>
                  <a:srgbClr val="000000"/>
                </a:solidFill>
              </a:rPr>
              <a:t>Under </a:t>
            </a:r>
            <a:r>
              <a:rPr lang="en-GB" sz="2400" b="1" dirty="0">
                <a:solidFill>
                  <a:srgbClr val="000000"/>
                </a:solidFill>
              </a:rPr>
              <a:t>Contract type</a:t>
            </a:r>
            <a:r>
              <a:rPr lang="en-GB" sz="2400" dirty="0">
                <a:solidFill>
                  <a:srgbClr val="000000"/>
                </a:solidFill>
              </a:rPr>
              <a:t>, select </a:t>
            </a:r>
            <a:r>
              <a:rPr lang="en-GB" sz="2400" b="1" dirty="0">
                <a:solidFill>
                  <a:srgbClr val="000000"/>
                </a:solidFill>
              </a:rPr>
              <a:t>Permanent</a:t>
            </a:r>
            <a:endParaRPr lang="en-GB" sz="2400" dirty="0"/>
          </a:p>
        </p:txBody>
      </p:sp>
      <p:sp>
        <p:nvSpPr>
          <p:cNvPr id="5" name="Divider"/>
          <p:cNvSpPr/>
          <p:nvPr/>
        </p:nvSpPr>
        <p:spPr>
          <a:xfrm>
            <a:off x="457200" y="749808"/>
            <a:ext cx="11277600" cy="12700"/>
          </a:xfrm>
          <a:prstGeom prst="rect">
            <a:avLst/>
          </a:prstGeom>
          <a:solidFill>
            <a:srgbClr val="CBD5E1"/>
          </a:solidFill>
          <a:ln>
            <a:noFill/>
          </a:ln>
        </p:spPr>
      </p:sp>
      <p:pic>
        <p:nvPicPr>
          <p:cNvPr id="6" name="Step 7" descr="Screenshot of Add new starter · Kestrel HR. Under Contract type, select Permanent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087" y="868680"/>
            <a:ext cx="8675827" cy="5422392"/>
          </a:xfrm>
          <a:prstGeom prst="rect">
            <a:avLst/>
          </a:prstGeom>
          <a:ln w="9525">
            <a:solidFill>
              <a:srgbClr val="CBD5E1"/>
            </a:solidFill>
          </a:ln>
        </p:spPr>
      </p:pic>
      <p:sp>
        <p:nvSpPr>
          <p:cNvPr id="7" name="Metadata"/>
          <p:cNvSpPr txBox="1"/>
          <p:nvPr/>
        </p:nvSpPr>
        <p:spPr>
          <a:xfrm>
            <a:off x="457200" y="6382512"/>
            <a:ext cx="11277600" cy="27432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Add new starter · Kestrel HR · http://hr.harbourside.example:8800/#onboarding/new · radio · 26 Sept 2026, 10:50</a:t>
            </a:r>
            <a:endParaRPr lang="en-GB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 descr="Harbourside Grou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20" y="292608"/>
            <a:ext cx="1554480" cy="310896"/>
          </a:xfrm>
          <a:prstGeom prst="rect">
            <a:avLst/>
          </a:prstGeom>
        </p:spPr>
      </p:pic>
      <p:sp>
        <p:nvSpPr>
          <p:cNvPr id="3" name="Accent bar"/>
          <p:cNvSpPr/>
          <p:nvPr/>
        </p:nvSpPr>
        <p:spPr>
          <a:xfrm>
            <a:off x="274320" y="274320"/>
            <a:ext cx="64008" cy="411480"/>
          </a:xfrm>
          <a:prstGeom prst="rect">
            <a:avLst/>
          </a:prstGeom>
          <a:solidFill>
            <a:srgbClr val="0F4C5C"/>
          </a:solidFill>
          <a:ln>
            <a:noFill/>
          </a:ln>
        </p:spPr>
      </p:sp>
      <p:sp>
        <p:nvSpPr>
          <p:cNvPr id="4" name="Title"/>
          <p:cNvSpPr>
            <a:spLocks noGrp="1"/>
          </p:cNvSpPr>
          <p:nvPr>
            <p:ph type="title"/>
          </p:nvPr>
        </p:nvSpPr>
        <p:spPr>
          <a:xfrm>
            <a:off x="457200" y="274320"/>
            <a:ext cx="9494520" cy="411480"/>
          </a:xfrm>
          <a:prstGeom prst="rect">
            <a:avLst/>
          </a:prstGeom>
          <a:noFill/>
        </p:spPr>
        <p:txBody>
          <a:bodyPr wrap="square" lIns="0" tIns="0" rIns="0" bIns="0" anchor="ctr" rtlCol="0">
            <a:norm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000000"/>
                </a:solidFill>
              </a:rPr>
              <a:t>Step 8 — </a:t>
            </a:r>
            <a:r>
              <a:rPr lang="en-GB" sz="2400" dirty="0">
                <a:solidFill>
                  <a:srgbClr val="000000"/>
                </a:solidFill>
              </a:rPr>
              <a:t>Tick </a:t>
            </a:r>
            <a:r>
              <a:rPr lang="en-GB" sz="2400" b="1" dirty="0">
                <a:solidFill>
                  <a:srgbClr val="000000"/>
                </a:solidFill>
              </a:rPr>
              <a:t>Assign mandatory compliance training</a:t>
            </a:r>
            <a:endParaRPr lang="en-GB" sz="2400" dirty="0"/>
          </a:p>
        </p:txBody>
      </p:sp>
      <p:sp>
        <p:nvSpPr>
          <p:cNvPr id="5" name="Divider"/>
          <p:cNvSpPr/>
          <p:nvPr/>
        </p:nvSpPr>
        <p:spPr>
          <a:xfrm>
            <a:off x="457200" y="749808"/>
            <a:ext cx="11277600" cy="12700"/>
          </a:xfrm>
          <a:prstGeom prst="rect">
            <a:avLst/>
          </a:prstGeom>
          <a:solidFill>
            <a:srgbClr val="CBD5E1"/>
          </a:solidFill>
          <a:ln>
            <a:noFill/>
          </a:ln>
        </p:spPr>
      </p:sp>
      <p:pic>
        <p:nvPicPr>
          <p:cNvPr id="6" name="Step 8" descr="Screenshot of Add new starter · Kestrel HR. Tick Assign mandatory compliance training. Magnified detail shown inset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087" y="868680"/>
            <a:ext cx="8675827" cy="5422392"/>
          </a:xfrm>
          <a:prstGeom prst="rect">
            <a:avLst/>
          </a:prstGeom>
          <a:ln w="9525">
            <a:solidFill>
              <a:srgbClr val="CBD5E1"/>
            </a:solidFill>
          </a:ln>
        </p:spPr>
      </p:pic>
      <p:sp>
        <p:nvSpPr>
          <p:cNvPr id="7" name="Metadata"/>
          <p:cNvSpPr txBox="1"/>
          <p:nvPr/>
        </p:nvSpPr>
        <p:spPr>
          <a:xfrm>
            <a:off x="457200" y="6382512"/>
            <a:ext cx="11277600" cy="27432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Add new starter · Kestrel HR · http://hr.harbourside.example:8800/#onboarding/new · checkbox · 26 Sept 2026, 10:50</a:t>
            </a:r>
            <a:endParaRPr lang="en-GB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 descr="Harbourside Grou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20" y="292608"/>
            <a:ext cx="1554480" cy="310896"/>
          </a:xfrm>
          <a:prstGeom prst="rect">
            <a:avLst/>
          </a:prstGeom>
        </p:spPr>
      </p:pic>
      <p:sp>
        <p:nvSpPr>
          <p:cNvPr id="3" name="Accent bar"/>
          <p:cNvSpPr/>
          <p:nvPr/>
        </p:nvSpPr>
        <p:spPr>
          <a:xfrm>
            <a:off x="274320" y="274320"/>
            <a:ext cx="64008" cy="411480"/>
          </a:xfrm>
          <a:prstGeom prst="rect">
            <a:avLst/>
          </a:prstGeom>
          <a:solidFill>
            <a:srgbClr val="0F4C5C"/>
          </a:solidFill>
          <a:ln>
            <a:noFill/>
          </a:ln>
        </p:spPr>
      </p:sp>
      <p:sp>
        <p:nvSpPr>
          <p:cNvPr id="4" name="Title"/>
          <p:cNvSpPr>
            <a:spLocks noGrp="1"/>
          </p:cNvSpPr>
          <p:nvPr>
            <p:ph type="title"/>
          </p:nvPr>
        </p:nvSpPr>
        <p:spPr>
          <a:xfrm>
            <a:off x="457200" y="274320"/>
            <a:ext cx="9494520" cy="411480"/>
          </a:xfrm>
          <a:prstGeom prst="rect">
            <a:avLst/>
          </a:prstGeom>
          <a:noFill/>
        </p:spPr>
        <p:txBody>
          <a:bodyPr wrap="square" lIns="0" tIns="0" rIns="0" bIns="0" anchor="ctr" rtlCol="0">
            <a:norm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000000"/>
                </a:solidFill>
              </a:rPr>
              <a:t>Step 9 — </a:t>
            </a:r>
            <a:r>
              <a:rPr lang="en-GB" sz="2400" dirty="0">
                <a:solidFill>
                  <a:srgbClr val="000000"/>
                </a:solidFill>
              </a:rPr>
              <a:t>Click the </a:t>
            </a:r>
            <a:r>
              <a:rPr lang="en-GB" sz="2400" b="1" dirty="0">
                <a:solidFill>
                  <a:srgbClr val="000000"/>
                </a:solidFill>
              </a:rPr>
              <a:t>Create starter record</a:t>
            </a:r>
            <a:r>
              <a:rPr lang="en-GB" sz="2400" dirty="0">
                <a:solidFill>
                  <a:srgbClr val="000000"/>
                </a:solidFill>
              </a:rPr>
              <a:t> button</a:t>
            </a:r>
            <a:endParaRPr lang="en-GB" sz="2400" dirty="0"/>
          </a:p>
        </p:txBody>
      </p:sp>
      <p:sp>
        <p:nvSpPr>
          <p:cNvPr id="5" name="Divider"/>
          <p:cNvSpPr/>
          <p:nvPr/>
        </p:nvSpPr>
        <p:spPr>
          <a:xfrm>
            <a:off x="457200" y="749808"/>
            <a:ext cx="11277600" cy="12700"/>
          </a:xfrm>
          <a:prstGeom prst="rect">
            <a:avLst/>
          </a:prstGeom>
          <a:solidFill>
            <a:srgbClr val="CBD5E1"/>
          </a:solidFill>
          <a:ln>
            <a:noFill/>
          </a:ln>
        </p:spPr>
      </p:sp>
      <p:pic>
        <p:nvPicPr>
          <p:cNvPr id="6" name="Step 9" descr="Screenshot of Add new starter · Kestrel HR. Click the Create starter record button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087" y="868680"/>
            <a:ext cx="8675827" cy="5422392"/>
          </a:xfrm>
          <a:prstGeom prst="rect">
            <a:avLst/>
          </a:prstGeom>
          <a:ln w="9525">
            <a:solidFill>
              <a:srgbClr val="CBD5E1"/>
            </a:solidFill>
          </a:ln>
        </p:spPr>
      </p:pic>
      <p:sp>
        <p:nvSpPr>
          <p:cNvPr id="7" name="Metadata"/>
          <p:cNvSpPr txBox="1"/>
          <p:nvPr/>
        </p:nvSpPr>
        <p:spPr>
          <a:xfrm>
            <a:off x="457200" y="6382512"/>
            <a:ext cx="11277600" cy="27432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Add new starter · Kestrel HR · http://hr.harbourside.example:8800/#onboarding/new · button · 26 Sept 2026, 10:50</a:t>
            </a:r>
            <a:endParaRPr lang="en-GB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 descr="Harbourside Grou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20" y="292608"/>
            <a:ext cx="1554480" cy="310896"/>
          </a:xfrm>
          <a:prstGeom prst="rect">
            <a:avLst/>
          </a:prstGeom>
        </p:spPr>
      </p:pic>
      <p:sp>
        <p:nvSpPr>
          <p:cNvPr id="3" name="Accent bar"/>
          <p:cNvSpPr/>
          <p:nvPr/>
        </p:nvSpPr>
        <p:spPr>
          <a:xfrm>
            <a:off x="274320" y="274320"/>
            <a:ext cx="64008" cy="777240"/>
          </a:xfrm>
          <a:prstGeom prst="rect">
            <a:avLst/>
          </a:prstGeom>
          <a:solidFill>
            <a:srgbClr val="0F4C5C"/>
          </a:solidFill>
          <a:ln>
            <a:noFill/>
          </a:ln>
        </p:spPr>
      </p:sp>
      <p:sp>
        <p:nvSpPr>
          <p:cNvPr id="4" name="Title"/>
          <p:cNvSpPr>
            <a:spLocks noGrp="1"/>
          </p:cNvSpPr>
          <p:nvPr>
            <p:ph type="title"/>
          </p:nvPr>
        </p:nvSpPr>
        <p:spPr>
          <a:xfrm>
            <a:off x="457200" y="274320"/>
            <a:ext cx="9494520" cy="777240"/>
          </a:xfrm>
          <a:prstGeom prst="rect">
            <a:avLst/>
          </a:prstGeom>
          <a:noFill/>
        </p:spPr>
        <p:txBody>
          <a:bodyPr wrap="square" lIns="0" tIns="0" rIns="0" bIns="0" anchor="ctr" rtlCol="0">
            <a:norm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000000"/>
                </a:solidFill>
              </a:rPr>
              <a:t>Step 10 — </a:t>
            </a:r>
            <a:r>
              <a:rPr lang="en-GB" sz="2400" dirty="0">
                <a:solidFill>
                  <a:srgbClr val="000000"/>
                </a:solidFill>
              </a:rPr>
              <a:t>In the </a:t>
            </a:r>
            <a:r>
              <a:rPr lang="en-GB" sz="2400" b="1" dirty="0">
                <a:solidFill>
                  <a:srgbClr val="000000"/>
                </a:solidFill>
              </a:rPr>
              <a:t>Confirm new starter</a:t>
            </a:r>
            <a:r>
              <a:rPr lang="en-GB" sz="2400" dirty="0">
                <a:solidFill>
                  <a:srgbClr val="000000"/>
                </a:solidFill>
              </a:rPr>
              <a:t> dialog, click </a:t>
            </a:r>
            <a:r>
              <a:rPr lang="en-GB" sz="2400" b="1" dirty="0">
                <a:solidFill>
                  <a:srgbClr val="000000"/>
                </a:solidFill>
              </a:rPr>
              <a:t>Confirm and send welcome pack</a:t>
            </a:r>
            <a:endParaRPr lang="en-GB" sz="2400" dirty="0"/>
          </a:p>
        </p:txBody>
      </p:sp>
      <p:sp>
        <p:nvSpPr>
          <p:cNvPr id="5" name="Divider"/>
          <p:cNvSpPr/>
          <p:nvPr/>
        </p:nvSpPr>
        <p:spPr>
          <a:xfrm>
            <a:off x="457200" y="1115568"/>
            <a:ext cx="11277600" cy="12700"/>
          </a:xfrm>
          <a:prstGeom prst="rect">
            <a:avLst/>
          </a:prstGeom>
          <a:solidFill>
            <a:srgbClr val="CBD5E1"/>
          </a:solidFill>
          <a:ln>
            <a:noFill/>
          </a:ln>
        </p:spPr>
      </p:sp>
      <p:pic>
        <p:nvPicPr>
          <p:cNvPr id="6" name="Step 10" descr="Screenshot of Add new starter · Kestrel HR. In the Confirm new starter dialog, click Confirm and send welcome pack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0695" y="1234440"/>
            <a:ext cx="8090611" cy="5056632"/>
          </a:xfrm>
          <a:prstGeom prst="rect">
            <a:avLst/>
          </a:prstGeom>
          <a:ln w="9525">
            <a:solidFill>
              <a:srgbClr val="CBD5E1"/>
            </a:solidFill>
          </a:ln>
        </p:spPr>
      </p:pic>
      <p:sp>
        <p:nvSpPr>
          <p:cNvPr id="7" name="Metadata"/>
          <p:cNvSpPr txBox="1"/>
          <p:nvPr/>
        </p:nvSpPr>
        <p:spPr>
          <a:xfrm>
            <a:off x="457200" y="6382512"/>
            <a:ext cx="11277600" cy="27432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Add new starter · Kestrel HR · http://hr.harbourside.example:8800/#onboarding/new · button · 26 Sept 2026, 10:50</a:t>
            </a:r>
            <a:endParaRPr lang="en-GB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 descr="Harbourside Grou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20" y="292608"/>
            <a:ext cx="1554480" cy="310896"/>
          </a:xfrm>
          <a:prstGeom prst="rect">
            <a:avLst/>
          </a:prstGeom>
        </p:spPr>
      </p:pic>
      <p:sp>
        <p:nvSpPr>
          <p:cNvPr id="3" name="Accent bar"/>
          <p:cNvSpPr/>
          <p:nvPr/>
        </p:nvSpPr>
        <p:spPr>
          <a:xfrm>
            <a:off x="274320" y="274320"/>
            <a:ext cx="64008" cy="594360"/>
          </a:xfrm>
          <a:prstGeom prst="rect">
            <a:avLst/>
          </a:prstGeom>
          <a:solidFill>
            <a:srgbClr val="0F4C5C"/>
          </a:solidFill>
          <a:ln>
            <a:noFill/>
          </a:ln>
        </p:spPr>
      </p:sp>
      <p:sp>
        <p:nvSpPr>
          <p:cNvPr id="4" name="Title"/>
          <p:cNvSpPr>
            <a:spLocks noGrp="1"/>
          </p:cNvSpPr>
          <p:nvPr>
            <p:ph type="title"/>
          </p:nvPr>
        </p:nvSpPr>
        <p:spPr>
          <a:xfrm>
            <a:off x="457200" y="274320"/>
            <a:ext cx="9494520" cy="594360"/>
          </a:xfrm>
          <a:prstGeom prst="rect">
            <a:avLst/>
          </a:prstGeom>
          <a:noFill/>
        </p:spPr>
        <p:txBody>
          <a:bodyPr wrap="square" lIns="0" tIns="0" rIns="0" bIns="0" anchor="ctr" rtlCol="0">
            <a:norm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rgbClr val="000000"/>
                </a:solidFill>
              </a:rPr>
              <a:t>Step 11 — </a:t>
            </a:r>
            <a:r>
              <a:rPr lang="en-GB" sz="1800" dirty="0">
                <a:solidFill>
                  <a:srgbClr val="000000"/>
                </a:solidFill>
              </a:rPr>
              <a:t>Check the green banner: the record number (</a:t>
            </a:r>
            <a:r>
              <a:rPr lang="en-GB" sz="1800" b="1" dirty="0">
                <a:solidFill>
                  <a:srgbClr val="000000"/>
                </a:solidFill>
              </a:rPr>
              <a:t>KH-20417</a:t>
            </a:r>
            <a:r>
              <a:rPr lang="en-GB" sz="1800" dirty="0">
                <a:solidFill>
                  <a:srgbClr val="000000"/>
                </a:solidFill>
              </a:rPr>
              <a:t>) confirms the starter record was created and the training was assigned</a:t>
            </a:r>
            <a:endParaRPr lang="en-GB" sz="1800" dirty="0"/>
          </a:p>
        </p:txBody>
      </p:sp>
      <p:sp>
        <p:nvSpPr>
          <p:cNvPr id="5" name="Divider"/>
          <p:cNvSpPr/>
          <p:nvPr/>
        </p:nvSpPr>
        <p:spPr>
          <a:xfrm>
            <a:off x="457200" y="932688"/>
            <a:ext cx="11277600" cy="12700"/>
          </a:xfrm>
          <a:prstGeom prst="rect">
            <a:avLst/>
          </a:prstGeom>
          <a:solidFill>
            <a:srgbClr val="CBD5E1"/>
          </a:solidFill>
          <a:ln>
            <a:noFill/>
          </a:ln>
        </p:spPr>
      </p:sp>
      <p:pic>
        <p:nvPicPr>
          <p:cNvPr id="6" name="Step 11" descr="Screenshot of Alex Morgan · Kestrel HR. Check the green banner: the record number (KH-20417) confirms the starter record was created and the training was assigned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391" y="1051560"/>
            <a:ext cx="8383219" cy="5239512"/>
          </a:xfrm>
          <a:prstGeom prst="rect">
            <a:avLst/>
          </a:prstGeom>
          <a:ln w="9525">
            <a:solidFill>
              <a:srgbClr val="CBD5E1"/>
            </a:solidFill>
          </a:ln>
        </p:spPr>
      </p:pic>
      <p:sp>
        <p:nvSpPr>
          <p:cNvPr id="7" name="Metadata"/>
          <p:cNvSpPr txBox="1"/>
          <p:nvPr/>
        </p:nvSpPr>
        <p:spPr>
          <a:xfrm>
            <a:off x="457200" y="6382512"/>
            <a:ext cx="11277600" cy="27432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Alex Morgan · Kestrel HR · http://hr.harbourside.example:8800/#onboarding/KH-20417 · manual · 26 Sept 2026, 10:50</a:t>
            </a:r>
            <a:endParaRPr lang="en-GB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 descr="Harbourside Grou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20" y="292608"/>
            <a:ext cx="1554480" cy="310896"/>
          </a:xfrm>
          <a:prstGeom prst="rect">
            <a:avLst/>
          </a:prstGeom>
        </p:spPr>
      </p:pic>
      <p:sp>
        <p:nvSpPr>
          <p:cNvPr id="3" name="Accent bar"/>
          <p:cNvSpPr/>
          <p:nvPr/>
        </p:nvSpPr>
        <p:spPr>
          <a:xfrm>
            <a:off x="274320" y="274320"/>
            <a:ext cx="64008" cy="777240"/>
          </a:xfrm>
          <a:prstGeom prst="rect">
            <a:avLst/>
          </a:prstGeom>
          <a:solidFill>
            <a:srgbClr val="0F4C5C"/>
          </a:solidFill>
          <a:ln>
            <a:noFill/>
          </a:ln>
        </p:spPr>
      </p:sp>
      <p:sp>
        <p:nvSpPr>
          <p:cNvPr id="4" name="Title"/>
          <p:cNvSpPr>
            <a:spLocks noGrp="1"/>
          </p:cNvSpPr>
          <p:nvPr>
            <p:ph type="title"/>
          </p:nvPr>
        </p:nvSpPr>
        <p:spPr>
          <a:xfrm>
            <a:off x="457200" y="274320"/>
            <a:ext cx="9494520" cy="777240"/>
          </a:xfrm>
          <a:prstGeom prst="rect">
            <a:avLst/>
          </a:prstGeom>
          <a:noFill/>
        </p:spPr>
        <p:txBody>
          <a:bodyPr wrap="square" lIns="0" tIns="0" rIns="0" bIns="0" anchor="ctr" rtlCol="0">
            <a:norm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000000"/>
                </a:solidFill>
              </a:rPr>
              <a:t>Step 12 — </a:t>
            </a:r>
            <a:r>
              <a:rPr lang="en-GB" sz="2400" dirty="0">
                <a:solidFill>
                  <a:srgbClr val="000000"/>
                </a:solidFill>
              </a:rPr>
              <a:t>In </a:t>
            </a:r>
            <a:r>
              <a:rPr lang="en-GB" sz="2400" b="1" dirty="0">
                <a:solidFill>
                  <a:srgbClr val="000000"/>
                </a:solidFill>
              </a:rPr>
              <a:t>Kestrel Badge Desktop</a:t>
            </a:r>
            <a:r>
              <a:rPr lang="en-GB" sz="2400" dirty="0">
                <a:solidFill>
                  <a:srgbClr val="000000"/>
                </a:solidFill>
              </a:rPr>
              <a:t>, select the new starter and click </a:t>
            </a:r>
            <a:r>
              <a:rPr lang="en-GB" sz="2400" b="1" dirty="0">
                <a:solidFill>
                  <a:srgbClr val="000000"/>
                </a:solidFill>
              </a:rPr>
              <a:t>Print badge</a:t>
            </a:r>
            <a:endParaRPr lang="en-GB" sz="2400" dirty="0"/>
          </a:p>
        </p:txBody>
      </p:sp>
      <p:sp>
        <p:nvSpPr>
          <p:cNvPr id="5" name="Divider"/>
          <p:cNvSpPr/>
          <p:nvPr/>
        </p:nvSpPr>
        <p:spPr>
          <a:xfrm>
            <a:off x="457200" y="1115568"/>
            <a:ext cx="11277600" cy="12700"/>
          </a:xfrm>
          <a:prstGeom prst="rect">
            <a:avLst/>
          </a:prstGeom>
          <a:solidFill>
            <a:srgbClr val="CBD5E1"/>
          </a:solidFill>
          <a:ln>
            <a:noFill/>
          </a:ln>
        </p:spPr>
      </p:sp>
      <p:pic>
        <p:nvPicPr>
          <p:cNvPr id="6" name="Step 12" descr="Screenshot. In Kestrel Badge Desktop, select the new starter and click Print badge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2932" y="1234440"/>
            <a:ext cx="7946136" cy="5056632"/>
          </a:xfrm>
          <a:prstGeom prst="rect">
            <a:avLst/>
          </a:prstGeom>
          <a:ln w="9525">
            <a:solidFill>
              <a:srgbClr val="CBD5E1"/>
            </a:solidFill>
          </a:ln>
        </p:spPr>
      </p:pic>
      <p:sp>
        <p:nvSpPr>
          <p:cNvPr id="7" name="Metadata"/>
          <p:cNvSpPr txBox="1"/>
          <p:nvPr/>
        </p:nvSpPr>
        <p:spPr>
          <a:xfrm>
            <a:off x="457200" y="6382512"/>
            <a:ext cx="11277600" cy="27432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manual · 26 Sept 2026, 10:50</a:t>
            </a:r>
            <a:endParaRPr lang="en-GB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 descr="Harbourside Grou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20" y="292608"/>
            <a:ext cx="1554480" cy="310896"/>
          </a:xfrm>
          <a:prstGeom prst="rect">
            <a:avLst/>
          </a:prstGeom>
        </p:spPr>
      </p:pic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457200" y="274320"/>
            <a:ext cx="9494520" cy="457200"/>
          </a:xfrm>
          <a:prstGeom prst="rect">
            <a:avLst/>
          </a:prstGeom>
          <a:noFill/>
        </p:spPr>
        <p:txBody>
          <a:bodyPr wrap="square" lIns="0" tIns="0" rIns="0" bIns="0" anchor="ctr" rtlCol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dirty="0">
                <a:solidFill>
                  <a:srgbClr val="000000"/>
                </a:solidFill>
              </a:rPr>
              <a:t>✍ NOTE · Step 13</a:t>
            </a:r>
            <a:r>
              <a:rPr lang="en-GB" sz="1400" dirty="0">
                <a:solidFill>
                  <a:srgbClr val="595959"/>
                </a:solidFill>
              </a:rPr>
              <a:t>  What happens next</a:t>
            </a:r>
            <a:endParaRPr lang="en-GB" sz="1400" dirty="0"/>
          </a:p>
        </p:txBody>
      </p:sp>
      <p:sp>
        <p:nvSpPr>
          <p:cNvPr id="4" name="Note"/>
          <p:cNvSpPr/>
          <p:nvPr/>
        </p:nvSpPr>
        <p:spPr>
          <a:xfrm>
            <a:off x="457200" y="868680"/>
            <a:ext cx="11277600" cy="5577840"/>
          </a:xfrm>
          <a:prstGeom prst="rect">
            <a:avLst/>
          </a:prstGeom>
          <a:solidFill>
            <a:srgbClr val="FFF1E0"/>
          </a:solidFill>
          <a:ln w="19050">
            <a:solidFill>
              <a:srgbClr val="CBD5E1"/>
            </a:solidFill>
          </a:ln>
        </p:spPr>
      </p:sp>
      <p:sp>
        <p:nvSpPr>
          <p:cNvPr id="5" name="Note bar"/>
          <p:cNvSpPr/>
          <p:nvPr/>
        </p:nvSpPr>
        <p:spPr>
          <a:xfrm>
            <a:off x="457200" y="868680"/>
            <a:ext cx="82296" cy="5577840"/>
          </a:xfrm>
          <a:prstGeom prst="rect">
            <a:avLst/>
          </a:prstGeom>
          <a:solidFill>
            <a:srgbClr val="FB8B24"/>
          </a:solidFill>
          <a:ln>
            <a:noFill/>
          </a:ln>
        </p:spPr>
      </p:sp>
      <p:sp>
        <p:nvSpPr>
          <p:cNvPr id="6" name="Note text"/>
          <p:cNvSpPr txBox="1"/>
          <p:nvPr/>
        </p:nvSpPr>
        <p:spPr>
          <a:xfrm>
            <a:off x="822960" y="1097280"/>
            <a:ext cx="10637520" cy="5120640"/>
          </a:xfrm>
          <a:prstGeom prst="rect">
            <a:avLst/>
          </a:prstGeom>
          <a:noFill/>
        </p:spPr>
        <p:txBody>
          <a:bodyPr wrap="square" lIns="0" tIns="0" rIns="0" bIns="0" anchor="t" rtlCol="0">
            <a:normAutofit/>
          </a:bodyPr>
          <a:lstStyle/>
          <a:p>
            <a:pPr>
              <a:spcBef>
                <a:spcPts val="0"/>
              </a:spcBef>
              <a:spcAft>
                <a:spcPts val="700"/>
              </a:spcAft>
              <a:buNone/>
            </a:pPr>
            <a:r>
              <a:rPr lang="en-GB" sz="3500" b="1" dirty="0">
                <a:solidFill>
                  <a:srgbClr val="000000"/>
                </a:solidFill>
              </a:rPr>
              <a:t>What happens next</a:t>
            </a:r>
            <a:endParaRPr lang="en-GB" sz="3500" dirty="0"/>
          </a:p>
          <a:p>
            <a:pPr marL="342900" indent="-285750">
              <a:spcBef>
                <a:spcPts val="0"/>
              </a:spcBef>
              <a:spcAft>
                <a:spcPts val="700"/>
              </a:spcAft>
              <a:buFont typeface="Arial"/>
              <a:buChar char="•"/>
            </a:pPr>
            <a:r>
              <a:rPr lang="en-GB" sz="2800" dirty="0">
                <a:solidFill>
                  <a:srgbClr val="000000"/>
                </a:solidFill>
              </a:rPr>
              <a:t>Alex gets the welcome pack by email today.</a:t>
            </a:r>
            <a:endParaRPr lang="en-GB" sz="2800" dirty="0"/>
          </a:p>
          <a:p>
            <a:pPr marL="342900" indent="-285750">
              <a:spcBef>
                <a:spcPts val="0"/>
              </a:spcBef>
              <a:spcAft>
                <a:spcPts val="700"/>
              </a:spcAft>
              <a:buFont typeface="Arial"/>
              <a:buChar char="•"/>
            </a:pPr>
            <a:r>
              <a:rPr lang="en-GB" sz="2800" dirty="0">
                <a:solidFill>
                  <a:srgbClr val="000000"/>
                </a:solidFill>
              </a:rPr>
              <a:t>The three compliance courses are due before </a:t>
            </a:r>
            <a:r>
              <a:rPr lang="en-GB" sz="2800" b="1" dirty="0">
                <a:solidFill>
                  <a:srgbClr val="000000"/>
                </a:solidFill>
              </a:rPr>
              <a:t>17 Nov 2026</a:t>
            </a:r>
            <a:r>
              <a:rPr lang="en-GB" sz="2800" dirty="0">
                <a:solidFill>
                  <a:srgbClr val="000000"/>
                </a:solidFill>
              </a:rPr>
              <a:t>; Kestrel HR sends reminders.</a:t>
            </a:r>
            <a:endParaRPr lang="en-GB" sz="2800" dirty="0"/>
          </a:p>
          <a:p>
            <a:pPr marL="342900" indent="-285750">
              <a:spcBef>
                <a:spcPts val="0"/>
              </a:spcBef>
              <a:spcAft>
                <a:spcPts val="700"/>
              </a:spcAft>
              <a:buFont typeface="Arial"/>
              <a:buChar char="•"/>
            </a:pPr>
            <a:r>
              <a:rPr lang="en-GB" sz="2800" dirty="0">
                <a:solidFill>
                  <a:srgbClr val="000000"/>
                </a:solidFill>
              </a:rPr>
              <a:t>Questions: </a:t>
            </a:r>
            <a:r>
              <a:rPr lang="en-GB" sz="2800" u="sng" dirty="0">
                <a:solidFill>
                  <a:srgbClr val="0F4C5C"/>
                </a:solidFill>
                <a:hlinkClick r:id="rId3"/>
              </a:rPr>
              <a:t>people@harbourside.example</a:t>
            </a:r>
            <a:endParaRPr lang="en-GB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epCert">
  <a:themeElements>
    <a:clrScheme name="StepCert">
      <a:dk1>
        <a:sysClr val="windowText" lastClr="000000"/>
      </a:dk1>
      <a:lt1>
        <a:sysClr val="window" lastClr="FFFFFF"/>
      </a:lt1>
      <a:dk2>
        <a:srgbClr val="1F2937"/>
      </a:dk2>
      <a:lt2>
        <a:srgbClr val="F6F7F9"/>
      </a:lt2>
      <a:accent1>
        <a:srgbClr val="0F4C5C"/>
      </a:accent1>
      <a:accent2>
        <a:srgbClr val="E36414"/>
      </a:accent2>
      <a:accent3>
        <a:srgbClr val="FB8B24"/>
      </a:accent3>
      <a:accent4>
        <a:srgbClr val="5B9BD5"/>
      </a:accent4>
      <a:accent5>
        <a:srgbClr val="70AD47"/>
      </a:accent5>
      <a:accent6>
        <a:srgbClr val="7F7F7F"/>
      </a:accent6>
      <a:hlink>
        <a:srgbClr val="0F4C5C"/>
      </a:hlink>
      <a:folHlink>
        <a:srgbClr val="0F4C5C"/>
      </a:folHlink>
    </a:clrScheme>
    <a:fontScheme name="StepCer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tepCert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StepCert</Application>
  <PresentationFormat>Widescreen</PresentationFormat>
  <Slides>16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 a new starter in Kestrel HR</dc:title>
  <dc:creator>StepCert</dc:creator>
  <cp:lastModifiedBy>StepCert</cp:lastModifiedBy>
  <dcterms:created xsi:type="dcterms:W3CDTF">2026-09-26T10:49:27Z</dcterms:created>
  <dcterms:modified xsi:type="dcterms:W3CDTF">2026-09-26T10:52:53Z</dcterms:modified>
</cp:coreProperties>
</file>